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70" r:id="rId7"/>
    <p:sldId id="261" r:id="rId8"/>
    <p:sldId id="262" r:id="rId9"/>
    <p:sldId id="271" r:id="rId10"/>
    <p:sldId id="272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танционный смотритель\Иллюстрации\11296[1].jpg"/>
          <p:cNvPicPr>
            <a:picLocks noChangeAspect="1" noChangeArrowheads="1"/>
          </p:cNvPicPr>
          <p:nvPr/>
        </p:nvPicPr>
        <p:blipFill>
          <a:blip r:embed="rId2">
            <a:lum bright="-8000" contrast="-2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429684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omic Sans MS" pitchFamily="66" charset="0"/>
              </a:rPr>
              <a:t>Повести на все времена</a:t>
            </a:r>
            <a:endParaRPr lang="ru-RU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578108"/>
            <a:ext cx="9166097" cy="300039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Работу выполнили: </a:t>
            </a:r>
            <a:endParaRPr lang="en-GB" sz="2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l"/>
            <a:r>
              <a:rPr lang="ru-RU" sz="2800" b="1" u="sng" dirty="0" smtClean="0">
                <a:solidFill>
                  <a:srgbClr val="FFFF00"/>
                </a:solidFill>
                <a:latin typeface="Comic Sans MS" pitchFamily="66" charset="0"/>
              </a:rPr>
              <a:t>Васильева В.6А</a:t>
            </a: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, Львова П.6Б, Котляренко Н.6А, Попов А.6Б, </a:t>
            </a:r>
            <a:r>
              <a:rPr lang="ru-RU" sz="2800" b="1" dirty="0" err="1" smtClean="0">
                <a:solidFill>
                  <a:srgbClr val="FFFF00"/>
                </a:solidFill>
                <a:latin typeface="Comic Sans MS" pitchFamily="66" charset="0"/>
              </a:rPr>
              <a:t>Волнухина</a:t>
            </a: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 С.6А, </a:t>
            </a:r>
            <a:r>
              <a:rPr lang="ru-RU" sz="2800" b="1" dirty="0" err="1" smtClean="0">
                <a:solidFill>
                  <a:srgbClr val="FFFF00"/>
                </a:solidFill>
                <a:latin typeface="Comic Sans MS" pitchFamily="66" charset="0"/>
              </a:rPr>
              <a:t>Яско</a:t>
            </a: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 О.6Б</a:t>
            </a:r>
            <a:endParaRPr lang="en-GB" sz="2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l"/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Руководители: Титова А.Б.,</a:t>
            </a:r>
            <a:endParaRPr lang="en-GB" sz="2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l"/>
            <a:r>
              <a:rPr lang="ru-RU" sz="2800" b="1" dirty="0" err="1" smtClean="0">
                <a:solidFill>
                  <a:srgbClr val="FFFF00"/>
                </a:solidFill>
                <a:latin typeface="Comic Sans MS" pitchFamily="66" charset="0"/>
              </a:rPr>
              <a:t>Билькевич</a:t>
            </a: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 А.Н., </a:t>
            </a:r>
            <a:r>
              <a:rPr lang="ru-RU" sz="2800" b="1" dirty="0" err="1" smtClean="0">
                <a:solidFill>
                  <a:srgbClr val="FFFF00"/>
                </a:solidFill>
                <a:latin typeface="Comic Sans MS" pitchFamily="66" charset="0"/>
              </a:rPr>
              <a:t>Чепик</a:t>
            </a: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 И.Т.,</a:t>
            </a:r>
            <a:endParaRPr lang="en-GB" sz="2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l"/>
            <a:r>
              <a:rPr lang="ru-RU" sz="2800" b="1" dirty="0" err="1" smtClean="0">
                <a:solidFill>
                  <a:srgbClr val="FFFF00"/>
                </a:solidFill>
                <a:latin typeface="Comic Sans MS" pitchFamily="66" charset="0"/>
              </a:rPr>
              <a:t>Цимбалюк</a:t>
            </a: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 Л.Г., Присяжнюк О.Ю.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500306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FF00"/>
                </a:solidFill>
                <a:latin typeface="Comic Sans MS" pitchFamily="66" charset="0"/>
              </a:rPr>
              <a:t>«Станционный смотритель»</a:t>
            </a:r>
            <a:endParaRPr lang="ru-RU" sz="48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artnow.ru/img/305000/305749.jpg"/>
          <p:cNvPicPr>
            <a:picLocks noChangeAspect="1" noChangeArrowheads="1"/>
          </p:cNvPicPr>
          <p:nvPr/>
        </p:nvPicPr>
        <p:blipFill>
          <a:blip r:embed="rId2">
            <a:lum bright="-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143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Comic Sans MS" pitchFamily="66" charset="0"/>
              </a:rPr>
              <a:t>Ответ</a:t>
            </a:r>
            <a:endParaRPr lang="ru-RU" sz="5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Содержимое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600" b="1" dirty="0" smtClean="0">
                    <a:solidFill>
                      <a:srgbClr val="FFFF00"/>
                    </a:solidFill>
                    <a:latin typeface="Comic Sans MS" pitchFamily="66" charset="0"/>
                  </a:rPr>
                  <a:t>1) </a:t>
                </a:r>
                <a:r>
                  <a:rPr lang="ru-RU" sz="3600" b="1" dirty="0">
                    <a:solidFill>
                      <a:srgbClr val="FFFF00"/>
                    </a:solidFill>
                    <a:latin typeface="Comic Sans MS" pitchFamily="66" charset="0"/>
                  </a:rPr>
                  <a:t>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sz="36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𝟓𝟎𝟎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ru-RU" sz="3600" b="1" dirty="0" smtClean="0">
                    <a:solidFill>
                      <a:srgbClr val="FFFF00"/>
                    </a:solidFill>
                    <a:latin typeface="Comic Sans MS" pitchFamily="66" charset="0"/>
                  </a:rPr>
                  <a:t>=1(верст</a:t>
                </a:r>
                <a:r>
                  <a:rPr lang="en-GB" sz="3600" b="1" dirty="0" smtClean="0">
                    <a:solidFill>
                      <a:srgbClr val="FFFF00"/>
                    </a:solidFill>
                    <a:latin typeface="Comic Sans MS" pitchFamily="66" charset="0"/>
                  </a:rPr>
                  <a:t>/</a:t>
                </a:r>
                <a:r>
                  <a:rPr lang="ru-RU" sz="3600" b="1" dirty="0" smtClean="0">
                    <a:solidFill>
                      <a:srgbClr val="FFFF00"/>
                    </a:solidFill>
                    <a:latin typeface="Comic Sans MS" pitchFamily="66" charset="0"/>
                  </a:rPr>
                  <a:t>ч) –скорость ветра</a:t>
                </a:r>
              </a:p>
              <a:p>
                <a:pPr marL="0" indent="0">
                  <a:buNone/>
                </a:pPr>
                <a:r>
                  <a:rPr lang="ru-RU" sz="3600" b="1" dirty="0" smtClean="0">
                    <a:solidFill>
                      <a:srgbClr val="FFFF00"/>
                    </a:solidFill>
                    <a:latin typeface="Comic Sans MS" pitchFamily="66" charset="0"/>
                  </a:rPr>
                  <a:t>2) 4+2=6(верст/ч) –скорость кареты</a:t>
                </a:r>
              </a:p>
              <a:p>
                <a:pPr marL="0" indent="0">
                  <a:buNone/>
                </a:pPr>
                <a:r>
                  <a:rPr lang="ru-RU" sz="3600" b="1" dirty="0" smtClean="0">
                    <a:solidFill>
                      <a:srgbClr val="FFFF00"/>
                    </a:solidFill>
                    <a:latin typeface="Comic Sans MS" pitchFamily="66" charset="0"/>
                  </a:rPr>
                  <a:t>3) 5:6=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3600" b="1" dirty="0" smtClean="0">
                    <a:solidFill>
                      <a:srgbClr val="FFFF00"/>
                    </a:solidFill>
                    <a:latin typeface="Comic Sans MS" pitchFamily="66" charset="0"/>
                  </a:rPr>
                  <a:t>(ч)</a:t>
                </a:r>
              </a:p>
              <a:p>
                <a:pPr marL="0" indent="0">
                  <a:buNone/>
                </a:pPr>
                <a:r>
                  <a:rPr lang="ru-RU" sz="3600" b="1" dirty="0" smtClean="0">
                    <a:solidFill>
                      <a:srgbClr val="FFFF00"/>
                    </a:solidFill>
                    <a:latin typeface="Comic Sans MS" pitchFamily="66" charset="0"/>
                  </a:rPr>
                  <a:t>Ответ: за 50 минут</a:t>
                </a:r>
                <a:endParaRPr lang="ru-RU" sz="3600" b="1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6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J:\Станционный смотритель\Иллюстрации\Сочинение-на-тему-Станционный-смотритель[1]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Comic Sans MS" pitchFamily="66" charset="0"/>
              </a:rPr>
              <a:t>Источники информации</a:t>
            </a:r>
            <a:endParaRPr lang="ru-RU" sz="5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Произведение </a:t>
            </a:r>
            <a:r>
              <a:rPr lang="ru-RU" b="1" dirty="0" err="1" smtClean="0">
                <a:solidFill>
                  <a:srgbClr val="FFFF00"/>
                </a:solidFill>
                <a:latin typeface="Comic Sans MS" pitchFamily="66" charset="0"/>
              </a:rPr>
              <a:t>А.С.Пушкана</a:t>
            </a:r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 «Станционный смотритель»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Comic Sans MS" pitchFamily="66" charset="0"/>
              </a:rPr>
              <a:t>http://referatwork.ru/analiz_proizvedeniya_8_klass/section-5.htm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Comic Sans MS" pitchFamily="66" charset="0"/>
              </a:rPr>
              <a:t>http://goldlit.ru/pushkin/778-stantsionnyi-smotritel-analiz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Comic Sans MS" pitchFamily="66" charset="0"/>
              </a:rPr>
              <a:t>https://infourok.ru/sravnitelnyy__analiz__pritchi_o_bludnom__syne_i_povesti_a.s._pushkina_stancionnyy_smotritel.-288022.htm</a:t>
            </a:r>
            <a:endParaRPr lang="ru-RU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368412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Comic Sans MS" pitchFamily="66" charset="0"/>
              </a:rPr>
              <a:t>Проект театральной афиши</a:t>
            </a:r>
            <a:endParaRPr lang="ru-RU" sz="5400" dirty="0"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9" y="1772816"/>
            <a:ext cx="6133170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214290"/>
            <a:ext cx="9429784" cy="93978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Какая из картин художников-передвижников не может служить иллюстрацией к повести «Станционный смотритель»?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1026" name="Picture 2" descr="J:\Станционный смотритель\Пейзаж, интерьер\584ebbb94f25a068d0ce362f346df824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929090" cy="2357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J:\Станционный смотритель\Пейзаж, интерьер\3199581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357694"/>
            <a:ext cx="3929058" cy="2286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J:\Станционный смотритель\Пейзаж, интерьер\e5f2fe5975630aefed1dd210614bf55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429132"/>
            <a:ext cx="3786214" cy="2214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 descr="J:\Станционный смотритель\Пейзаж, интерьер\f24094a287eebac9df5a9a1fed6aac3c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500174"/>
            <a:ext cx="3786214" cy="2357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14282" y="100010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15338" y="100010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3929066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86776" y="385762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Comic Sans MS" pitchFamily="66" charset="0"/>
              </a:rPr>
              <a:t>Ответ</a:t>
            </a:r>
            <a:endParaRPr lang="ru-RU" sz="54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142984"/>
            <a:ext cx="500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3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850870"/>
            <a:ext cx="8003232" cy="4818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8588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Выберите наиболее подходящие образы станционного смотрителя для начала и финала повести. 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2050" name="Picture 2" descr="J:\Станционный смотритель\Портреты героев\13[1] Портрет кооператора (Г.Н.Золотова) Малютин С.В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559179"/>
            <a:ext cx="1928826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J:\Станционный смотритель\Портреты героев\Портрет Фурманова. Малют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65" y="3913303"/>
            <a:ext cx="2135588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J:\Станционный смотритель\Портреты героев\Сказитель былин Никита Богданов. Поленов В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929066"/>
            <a:ext cx="1857387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J:\Станционный смотритель\Портреты героев\Старик крестьянин. Максимов В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6003" y="2311304"/>
            <a:ext cx="2145978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335756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342900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14546" y="1785926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43702" y="1857364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5371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Comic Sans MS" pitchFamily="66" charset="0"/>
              </a:rPr>
              <a:t>Ответы</a:t>
            </a:r>
            <a:endParaRPr lang="ru-RU" sz="5400" dirty="0">
              <a:latin typeface="Comic Sans MS" pitchFamily="66" charset="0"/>
            </a:endParaRPr>
          </a:p>
        </p:txBody>
      </p:sp>
      <p:pic>
        <p:nvPicPr>
          <p:cNvPr id="4" name="Picture 2" descr="J:\Станционный смотритель\Портреты героев\13[1] Портрет кооператора (Г.Н.Золотова) Малютин С.В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07942" y="2108732"/>
            <a:ext cx="3067378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J:\Станционный смотритель\Портреты героев\Старик крестьянин. Максимов В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08731"/>
            <a:ext cx="3288986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88023" y="1563129"/>
            <a:ext cx="41072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4</a:t>
            </a:r>
            <a:r>
              <a:rPr lang="ru-RU" sz="2000" b="1" dirty="0" smtClean="0"/>
              <a:t>. Самсон </a:t>
            </a:r>
            <a:r>
              <a:rPr lang="ru-RU" sz="2000" b="1" dirty="0" err="1" smtClean="0"/>
              <a:t>Вырин</a:t>
            </a:r>
            <a:r>
              <a:rPr lang="ru-RU" sz="2000" b="1" dirty="0" smtClean="0"/>
              <a:t> в начале повести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3565" y="1563129"/>
            <a:ext cx="3164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2</a:t>
            </a:r>
            <a:r>
              <a:rPr lang="ru-RU" sz="2000" b="1" dirty="0" smtClean="0"/>
              <a:t>. Самсон </a:t>
            </a:r>
            <a:r>
              <a:rPr lang="ru-RU" sz="2000" b="1" dirty="0" err="1" smtClean="0"/>
              <a:t>Вырин</a:t>
            </a:r>
            <a:r>
              <a:rPr lang="ru-RU" sz="2000" b="1" dirty="0" smtClean="0"/>
              <a:t> в финале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Станционный смотритель\Иллюстрации\776030[1]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35729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omic Sans MS" pitchFamily="66" charset="0"/>
              </a:rPr>
              <a:t>Творческое задание по содержанию повести</a:t>
            </a:r>
            <a:endParaRPr lang="ru-RU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276872"/>
            <a:ext cx="8579296" cy="36695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/>
              <a:t>		</a:t>
            </a:r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Назовите 3 основных отличия истории станционного смотрителя и его дочери  Дуни от библейской притчи о блудном сыне.</a:t>
            </a:r>
            <a:endParaRPr lang="ru-RU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J:\Станционный смотритель\Иллюстрации\ill7[1]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Comic Sans MS" pitchFamily="66" charset="0"/>
              </a:rPr>
              <a:t>Ответы к творческому заданию</a:t>
            </a:r>
            <a:endParaRPr lang="ru-RU" sz="5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Сына никто не ищет, а отец разыскивает  дочь в Петербурге и хочет вернуть ее домой.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Сын все осознал и решил вернуться домой, а Дуня не вернулась.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Сын возвращается нищим, а Дуня живет в роскоши.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Смотритель был одинок, а отец из притчи - нет.</a:t>
            </a:r>
          </a:p>
          <a:p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chitel-slovesnosti.ru/Kirill/157/i_052.jpg"/>
          <p:cNvPicPr>
            <a:picLocks noChangeAspect="1" noChangeArrowheads="1"/>
          </p:cNvPicPr>
          <p:nvPr/>
        </p:nvPicPr>
        <p:blipFill>
          <a:blip r:embed="rId2">
            <a:lum bright="-31000"/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Comic Sans MS" pitchFamily="66" charset="0"/>
              </a:rPr>
              <a:t>Математическая задача</a:t>
            </a:r>
            <a:endParaRPr lang="ru-RU" sz="5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Содержимое 4"/>
              <p:cNvSpPr txBox="1">
                <a:spLocks/>
              </p:cNvSpPr>
              <p:nvPr/>
            </p:nvSpPr>
            <p:spPr>
              <a:xfrm>
                <a:off x="457200" y="1916832"/>
                <a:ext cx="8229600" cy="32147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>
                  <a:spcBef>
                    <a:spcPts val="0"/>
                  </a:spcBef>
                  <a:buFont typeface="Arial" pitchFamily="34" charset="0"/>
                  <a:buNone/>
                </a:pPr>
                <a:r>
                  <a:rPr lang="ru-RU" b="1" dirty="0" smtClean="0">
                    <a:solidFill>
                      <a:srgbClr val="FFFF00"/>
                    </a:solidFill>
                    <a:latin typeface="Comic Sans MS" pitchFamily="66" charset="0"/>
                  </a:rPr>
                  <a:t>За какое время Минский </a:t>
                </a:r>
                <a:r>
                  <a:rPr lang="ru-RU" b="1" dirty="0">
                    <a:solidFill>
                      <a:srgbClr val="FFFF00"/>
                    </a:solidFill>
                    <a:latin typeface="Comic Sans MS" pitchFamily="66" charset="0"/>
                  </a:rPr>
                  <a:t>и Дуня доедут до </a:t>
                </a:r>
                <a:r>
                  <a:rPr lang="ru-RU" b="1" dirty="0" smtClean="0">
                    <a:solidFill>
                      <a:srgbClr val="FFFF00"/>
                    </a:solidFill>
                    <a:latin typeface="Comic Sans MS" pitchFamily="66" charset="0"/>
                  </a:rPr>
                  <a:t>церкви при попутном ветре, если  скорость кареты при встречном ветре составляет  4 верст</a:t>
                </a:r>
                <a:r>
                  <a:rPr lang="ru-RU" b="1" dirty="0">
                    <a:solidFill>
                      <a:srgbClr val="FFFF00"/>
                    </a:solidFill>
                    <a:latin typeface="Comic Sans MS" pitchFamily="66" charset="0"/>
                  </a:rPr>
                  <a:t> </a:t>
                </a:r>
                <a:r>
                  <a:rPr lang="ru-RU" b="1" dirty="0" smtClean="0">
                    <a:solidFill>
                      <a:srgbClr val="FFFF00"/>
                    </a:solidFill>
                    <a:latin typeface="Comic Sans MS" pitchFamily="66" charset="0"/>
                  </a:rPr>
                  <a:t>в час, а расстояние от станции до церкви </a:t>
                </a:r>
                <a:r>
                  <a:rPr lang="ru-RU" b="1" dirty="0">
                    <a:solidFill>
                      <a:srgbClr val="FFFF00"/>
                    </a:solidFill>
                    <a:latin typeface="Comic Sans MS" pitchFamily="66" charset="0"/>
                  </a:rPr>
                  <a:t>5</a:t>
                </a:r>
                <a:r>
                  <a:rPr lang="ru-RU" b="1" dirty="0" smtClean="0">
                    <a:solidFill>
                      <a:srgbClr val="FFFF00"/>
                    </a:solidFill>
                    <a:latin typeface="Comic Sans MS" pitchFamily="66" charset="0"/>
                  </a:rPr>
                  <a:t> верст. Скорость ветра 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rgbClr val="FFFF00"/>
                    </a:solidFill>
                    <a:latin typeface="Comic Sans MS" pitchFamily="66" charset="0"/>
                  </a:rPr>
                  <a:t> саженей в минуту.</a:t>
                </a:r>
              </a:p>
              <a:p>
                <a:pPr marL="0">
                  <a:spcBef>
                    <a:spcPts val="0"/>
                  </a:spcBef>
                  <a:buFont typeface="Arial" pitchFamily="34" charset="0"/>
                  <a:buNone/>
                </a:pPr>
                <a:endParaRPr lang="ru-RU" b="1" dirty="0" smtClean="0">
                  <a:solidFill>
                    <a:srgbClr val="FFFF00"/>
                  </a:solidFill>
                  <a:latin typeface="Comic Sans MS" pitchFamily="66" charset="0"/>
                </a:endParaRPr>
              </a:p>
              <a:p>
                <a:pPr marL="0">
                  <a:spcBef>
                    <a:spcPts val="0"/>
                  </a:spcBef>
                  <a:buFont typeface="Arial" pitchFamily="34" charset="0"/>
                  <a:buNone/>
                </a:pPr>
                <a:r>
                  <a:rPr lang="ru-RU" b="1" dirty="0" smtClean="0">
                    <a:solidFill>
                      <a:srgbClr val="FFFF00"/>
                    </a:solidFill>
                    <a:latin typeface="Comic Sans MS" pitchFamily="66" charset="0"/>
                  </a:rPr>
                  <a:t>(Верста содержит около 500 саженей)</a:t>
                </a:r>
                <a:endParaRPr lang="ru-RU" b="1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6" name="Содержимое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16832"/>
                <a:ext cx="8229600" cy="3214710"/>
              </a:xfrm>
              <a:prstGeom prst="rect">
                <a:avLst/>
              </a:prstGeom>
              <a:blipFill rotWithShape="0">
                <a:blip r:embed="rId3"/>
                <a:stretch>
                  <a:fillRect l="-1704" t="-5114" b="-4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228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Comic Sans MS</vt:lpstr>
      <vt:lpstr>Тема Office</vt:lpstr>
      <vt:lpstr>Повести на все времена</vt:lpstr>
      <vt:lpstr>Проект театральной афиши</vt:lpstr>
      <vt:lpstr>Какая из картин художников-передвижников не может служить иллюстрацией к повести «Станционный смотритель»?</vt:lpstr>
      <vt:lpstr>Ответ</vt:lpstr>
      <vt:lpstr>Выберите наиболее подходящие образы станционного смотрителя для начала и финала повести. </vt:lpstr>
      <vt:lpstr>Ответы</vt:lpstr>
      <vt:lpstr>Творческое задание по содержанию повести</vt:lpstr>
      <vt:lpstr>Ответы к творческому заданию</vt:lpstr>
      <vt:lpstr>Математическая задача</vt:lpstr>
      <vt:lpstr>Ответ</vt:lpstr>
      <vt:lpstr>Источники информации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Повести на все времена</dc:title>
  <dc:creator>user</dc:creator>
  <cp:lastModifiedBy>Teacher</cp:lastModifiedBy>
  <cp:revision>32</cp:revision>
  <dcterms:created xsi:type="dcterms:W3CDTF">2016-05-09T16:36:09Z</dcterms:created>
  <dcterms:modified xsi:type="dcterms:W3CDTF">2016-05-18T09:58:17Z</dcterms:modified>
</cp:coreProperties>
</file>